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3"/>
  </p:handoutMasterIdLst>
  <p:sldIdLst>
    <p:sldId id="256" r:id="rId2"/>
    <p:sldId id="257" r:id="rId3"/>
    <p:sldId id="258" r:id="rId4"/>
    <p:sldId id="331" r:id="rId5"/>
    <p:sldId id="351" r:id="rId6"/>
    <p:sldId id="259" r:id="rId7"/>
    <p:sldId id="286" r:id="rId8"/>
    <p:sldId id="289" r:id="rId9"/>
    <p:sldId id="287" r:id="rId10"/>
    <p:sldId id="324" r:id="rId11"/>
    <p:sldId id="325" r:id="rId12"/>
    <p:sldId id="290" r:id="rId13"/>
    <p:sldId id="288" r:id="rId14"/>
    <p:sldId id="291" r:id="rId15"/>
    <p:sldId id="260" r:id="rId16"/>
    <p:sldId id="266" r:id="rId17"/>
    <p:sldId id="267" r:id="rId18"/>
    <p:sldId id="285" r:id="rId19"/>
    <p:sldId id="268" r:id="rId20"/>
    <p:sldId id="269" r:id="rId21"/>
    <p:sldId id="270" r:id="rId22"/>
    <p:sldId id="261" r:id="rId23"/>
    <p:sldId id="326" r:id="rId24"/>
    <p:sldId id="327" r:id="rId25"/>
    <p:sldId id="328" r:id="rId26"/>
    <p:sldId id="271" r:id="rId27"/>
    <p:sldId id="273" r:id="rId28"/>
    <p:sldId id="274" r:id="rId29"/>
    <p:sldId id="275" r:id="rId30"/>
    <p:sldId id="276" r:id="rId31"/>
    <p:sldId id="277" r:id="rId32"/>
    <p:sldId id="272" r:id="rId33"/>
    <p:sldId id="278" r:id="rId34"/>
    <p:sldId id="279" r:id="rId35"/>
    <p:sldId id="280" r:id="rId36"/>
    <p:sldId id="281" r:id="rId37"/>
    <p:sldId id="282" r:id="rId38"/>
    <p:sldId id="292" r:id="rId39"/>
    <p:sldId id="333" r:id="rId40"/>
    <p:sldId id="283" r:id="rId41"/>
    <p:sldId id="330" r:id="rId42"/>
    <p:sldId id="342" r:id="rId43"/>
    <p:sldId id="284" r:id="rId44"/>
    <p:sldId id="293" r:id="rId45"/>
    <p:sldId id="295" r:id="rId46"/>
    <p:sldId id="296" r:id="rId47"/>
    <p:sldId id="354" r:id="rId48"/>
    <p:sldId id="329" r:id="rId49"/>
    <p:sldId id="323" r:id="rId50"/>
    <p:sldId id="297" r:id="rId51"/>
    <p:sldId id="298" r:id="rId52"/>
    <p:sldId id="299" r:id="rId53"/>
    <p:sldId id="337" r:id="rId54"/>
    <p:sldId id="349" r:id="rId55"/>
    <p:sldId id="300" r:id="rId56"/>
    <p:sldId id="303" r:id="rId57"/>
    <p:sldId id="304" r:id="rId58"/>
    <p:sldId id="305" r:id="rId59"/>
    <p:sldId id="306" r:id="rId60"/>
    <p:sldId id="312" r:id="rId61"/>
    <p:sldId id="348" r:id="rId62"/>
    <p:sldId id="338" r:id="rId63"/>
    <p:sldId id="313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47" r:id="rId72"/>
    <p:sldId id="321" r:id="rId73"/>
    <p:sldId id="339" r:id="rId74"/>
    <p:sldId id="340" r:id="rId75"/>
    <p:sldId id="341" r:id="rId76"/>
    <p:sldId id="343" r:id="rId77"/>
    <p:sldId id="344" r:id="rId78"/>
    <p:sldId id="345" r:id="rId79"/>
    <p:sldId id="355" r:id="rId80"/>
    <p:sldId id="352" r:id="rId81"/>
    <p:sldId id="353" r:id="rId82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D979A5A-449C-462D-BC83-BE17B38B5874}" type="datetimeFigureOut">
              <a:rPr lang="th-TH" smtClean="0"/>
              <a:t>28/02/62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5CB094FD-0A9C-4D40-A6CB-686AE995250A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32F08-8A8B-445D-BFDC-B0E0B0AC5C65}" type="datetimeFigureOut">
              <a:rPr lang="th-TH" smtClean="0"/>
              <a:pPr/>
              <a:t>27/02/62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B707B-5CBA-476C-AC25-83FCC486ED24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949280"/>
            <a:ext cx="769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https://www.facebook.com/lamloeicom</a:t>
            </a:r>
            <a:endParaRPr lang="th-TH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021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12776"/>
            <a:ext cx="8502100" cy="4608512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632848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https://randomnerdtutorials.com/esp32-pinout-reference-gpios/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023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268760"/>
            <a:ext cx="8541943" cy="4957962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ESP32-DevKitC</a:t>
            </a:r>
            <a:endParaRPr lang="en-US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100 million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3-17_1405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628800"/>
            <a:ext cx="8332490" cy="4536504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02_205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079031"/>
            <a:ext cx="5904656" cy="5158281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longevity commitment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6095037"/>
            <a:ext cx="85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/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https://www.espressif.com/en/products/longevity-commitment</a:t>
            </a:r>
            <a:endParaRPr lang="th-TH" sz="36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9-02-02_2054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14" y="2996952"/>
            <a:ext cx="2085714" cy="2057143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459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980728"/>
            <a:ext cx="8316416" cy="564623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https://github.com/espressif/arduino-esp32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013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060848"/>
            <a:ext cx="5504762" cy="363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8520" y="5589240"/>
            <a:ext cx="93217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https://www.gravitechthai.com/product_detail.php?d=3318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https://www.cytron.io/p-node32-lite-wifi-and-amp;-bluetooth-development-kit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050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277047"/>
            <a:ext cx="3428572" cy="658095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41784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331533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Feature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ESP32-WROOM-32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FT231XQ-R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PTC FUSE 500mA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LM1117MPX-3.3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Micro USB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0.9” * 19P Pin Header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Switch EN &amp; BOOT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Led Blue Power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Led Yellow IO2</a:t>
            </a:r>
          </a:p>
          <a:p>
            <a:pPr marL="514350" indent="-514350"/>
            <a:endParaRPr lang="en-US" sz="32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node32lite_pinout-1024x7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112" y="1105637"/>
            <a:ext cx="7596336" cy="5563723"/>
          </a:xfrm>
          <a:prstGeom prst="rect">
            <a:avLst/>
          </a:prstGeom>
        </p:spPr>
      </p:pic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Pinout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Input only – 36, 39, 34, 35 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Not Used – 6, 7, 8, 9, 10, 11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IO Special – 0, 2, 5, 12, 15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Reverse Pin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ตัวยึดเนื้อหา 2"/>
          <p:cNvSpPr txBox="1">
            <a:spLocks/>
          </p:cNvSpPr>
          <p:nvPr/>
        </p:nvSpPr>
        <p:spPr>
          <a:xfrm>
            <a:off x="539552" y="357301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กรณีเสียบไฟแล้วไม่ทำงานเลย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n-ea"/>
              <a:cs typeface="CordiaUPC" pitchFamily="34" charset="-34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Reset 1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ครั้ง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th-TH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n-ea"/>
                <a:cs typeface="CordiaUPC" pitchFamily="34" charset="-34"/>
              </a:rPr>
              <a:t>หรือ ต่อ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n-ea"/>
                <a:cs typeface="CordiaUPC" pitchFamily="34" charset="-34"/>
              </a:rPr>
              <a:t>io0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n-ea"/>
                <a:cs typeface="CordiaUPC" pitchFamily="34" charset="-34"/>
              </a:rPr>
              <a:t> </a:t>
            </a:r>
            <a:r>
              <a:rPr kumimoji="0" lang="th-TH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n-ea"/>
                <a:cs typeface="CordiaUPC" pitchFamily="34" charset="-34"/>
              </a:rPr>
              <a:t>เข้ากับ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n-ea"/>
                <a:cs typeface="CordiaUPC" pitchFamily="34" charset="-34"/>
              </a:rPr>
              <a:t>3v3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หรือ ต่อ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Capacitor 1uF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หรือมากกว่า ระหว่าง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กับ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GND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n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107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095" y="1272383"/>
            <a:ext cx="7723810" cy="518095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 Schematic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4752528"/>
          </a:xfrm>
        </p:spPr>
        <p:txBody>
          <a:bodyPr>
            <a:noAutofit/>
          </a:bodyPr>
          <a:lstStyle/>
          <a:p>
            <a:r>
              <a:rPr lang="th-TH" sz="8000" b="1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สอบรม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Node32Lite</a:t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 IDE Basic</a:t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ขั้นพื้นฐาน</a:t>
            </a:r>
            <a:endParaRPr lang="th-TH" sz="80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3f2f1dab82aa73fd62fc32db02e52f3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4976" y="4077072"/>
            <a:ext cx="1233488" cy="2381250"/>
          </a:xfrm>
          <a:prstGeom prst="rect">
            <a:avLst/>
          </a:prstGeom>
        </p:spPr>
      </p:pic>
      <p:pic>
        <p:nvPicPr>
          <p:cNvPr id="5" name="รูปภาพ 4" descr="5dd4bcf55bdb9b499f7b6c2139ae458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4077072"/>
            <a:ext cx="1233488" cy="2381250"/>
          </a:xfrm>
          <a:prstGeom prst="rect">
            <a:avLst/>
          </a:prstGeom>
        </p:spPr>
      </p:pic>
      <p:pic>
        <p:nvPicPr>
          <p:cNvPr id="6" name="รูปภาพ 5" descr="68c0c6a0bfead7780a761fa89c0d111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2368" y="1412776"/>
            <a:ext cx="1233488" cy="2381250"/>
          </a:xfrm>
          <a:prstGeom prst="rect">
            <a:avLst/>
          </a:prstGeom>
        </p:spPr>
      </p:pic>
      <p:pic>
        <p:nvPicPr>
          <p:cNvPr id="7" name="รูปภาพ 6" descr="77aad2b19117e6459cb5c92492bd995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2120" y="1412776"/>
            <a:ext cx="1233488" cy="2381250"/>
          </a:xfrm>
          <a:prstGeom prst="rect">
            <a:avLst/>
          </a:prstGeom>
        </p:spPr>
      </p:pic>
      <p:pic>
        <p:nvPicPr>
          <p:cNvPr id="8" name="รูปภาพ 7" descr="99c108096fca8c94e61e44da9816d0cc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8" y="4077072"/>
            <a:ext cx="1233488" cy="2381250"/>
          </a:xfrm>
          <a:prstGeom prst="rect">
            <a:avLst/>
          </a:prstGeom>
        </p:spPr>
      </p:pic>
      <p:pic>
        <p:nvPicPr>
          <p:cNvPr id="9" name="รูปภาพ 8" descr="378b3757dce8624cb479c3726310386c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2368" y="4077072"/>
            <a:ext cx="1233488" cy="2381250"/>
          </a:xfrm>
          <a:prstGeom prst="rect">
            <a:avLst/>
          </a:prstGeom>
        </p:spPr>
      </p:pic>
      <p:pic>
        <p:nvPicPr>
          <p:cNvPr id="10" name="รูปภาพ 9" descr="6621ef9e1bbfc4d7eef3f52ae5f4ef5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9912" y="4077072"/>
            <a:ext cx="1233488" cy="2381250"/>
          </a:xfrm>
          <a:prstGeom prst="rect">
            <a:avLst/>
          </a:prstGeom>
        </p:spPr>
      </p:pic>
      <p:pic>
        <p:nvPicPr>
          <p:cNvPr id="11" name="รูปภาพ 10" descr="da87904ab7c6cf9ed65e0f0dcae2ab7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3528" y="1412776"/>
            <a:ext cx="1233488" cy="2381250"/>
          </a:xfrm>
          <a:prstGeom prst="rect">
            <a:avLst/>
          </a:prstGeom>
        </p:spPr>
      </p:pic>
      <p:pic>
        <p:nvPicPr>
          <p:cNvPr id="12" name="รูปภาพ 11" descr="e66ff787a2ac05a0add3e600f010093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9912" y="1412776"/>
            <a:ext cx="1233488" cy="2381250"/>
          </a:xfrm>
          <a:prstGeom prst="rect">
            <a:avLst/>
          </a:prstGeom>
        </p:spPr>
      </p:pic>
      <p:pic>
        <p:nvPicPr>
          <p:cNvPr id="13" name="รูปภาพ 12" descr="ec1722928adddedabff0362558e2b93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42968" y="1412776"/>
            <a:ext cx="1233488" cy="2381250"/>
          </a:xfrm>
          <a:prstGeom prst="rect">
            <a:avLst/>
          </a:prstGeom>
        </p:spPr>
      </p:pic>
      <p:sp>
        <p:nvSpPr>
          <p:cNvPr id="1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 Gerber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5" name="รูปภาพ 14" descr="lamloei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0e2c5cb875391b67af096478c2d5f42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196752"/>
            <a:ext cx="6191250" cy="537400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 Gerber Panel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3-15_0101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700808"/>
            <a:ext cx="6480720" cy="498019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 Family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0240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348880"/>
            <a:ext cx="6867573" cy="2900200"/>
          </a:xfrm>
          <a:prstGeom prst="rect">
            <a:avLst/>
          </a:prstGeom>
        </p:spPr>
      </p:pic>
      <p:pic>
        <p:nvPicPr>
          <p:cNvPr id="5" name="รูปภาพ 4" descr="2019-02-27_02435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4077072"/>
            <a:ext cx="1512168" cy="979973"/>
          </a:xfrm>
          <a:prstGeom prst="rect">
            <a:avLst/>
          </a:prstGeom>
        </p:spPr>
      </p:pic>
      <p:pic>
        <p:nvPicPr>
          <p:cNvPr id="6" name="รูปภาพ 5" descr="2019-02-27_0245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2240" y="5157192"/>
            <a:ext cx="936104" cy="882271"/>
          </a:xfrm>
          <a:prstGeom prst="rect">
            <a:avLst/>
          </a:prstGeom>
        </p:spPr>
      </p:pic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 fontScale="90000"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เปลี่ยน ค่ากายภาพ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&gt;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ตัวเลข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&gt;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สร้างกราฟ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อี</a:t>
            </a:r>
            <a:r>
              <a:rPr lang="th-TH" sz="4800" b="1" dirty="0" err="1" smtClean="0">
                <a:latin typeface="CordiaUPC" pitchFamily="34" charset="-34"/>
                <a:cs typeface="CordiaUPC" pitchFamily="34" charset="-34"/>
              </a:rPr>
              <a:t>เมล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แจ้ง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เตือน วิเคราะห์ ผ่านมือถือ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0250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556792"/>
            <a:ext cx="6696744" cy="499839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Smart System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แบบฝึกหัดที่ 1 -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Smart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System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ชื่อระบบ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อธิบายระบบ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ค่าที่ต้องการวัด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–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ควบคุม</a:t>
            </a:r>
          </a:p>
          <a:p>
            <a:pPr marL="514350" indent="-514350">
              <a:buAutoNum type="arabicPeriod"/>
            </a:pP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341784"/>
            <a:ext cx="8229600" cy="1143000"/>
          </a:xfrm>
        </p:spPr>
        <p:txBody>
          <a:bodyPr>
            <a:no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ดาวน์โหลดและติดตั้งไฟล์ที่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https://www.arduino.cc/en/Main/Software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9-02-25_0241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02114"/>
            <a:ext cx="8742858" cy="5095238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416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8084962" cy="430882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417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1885714" cy="3257143"/>
          </a:xfrm>
          <a:prstGeom prst="rect">
            <a:avLst/>
          </a:prstGeom>
        </p:spPr>
      </p:pic>
      <p:pic>
        <p:nvPicPr>
          <p:cNvPr id="5" name="รูปภาพ 4" descr="2019-02-25_04185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268760"/>
            <a:ext cx="6357135" cy="5346558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53752"/>
            <a:ext cx="7632848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File &gt; Preferences</a:t>
            </a:r>
            <a:br>
              <a:rPr lang="en-US" sz="36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https://dl.espressif.com/dl/package_esp32_index.json</a:t>
            </a:r>
            <a:endParaRPr lang="th-TH" sz="36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421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3" y="1412776"/>
            <a:ext cx="5994826" cy="302433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979712" y="53752"/>
            <a:ext cx="662473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rdiaUPC" pitchFamily="34" charset="-34"/>
                <a:cs typeface="CordiaUPC" pitchFamily="34" charset="-34"/>
              </a:rPr>
              <a:t>Tools &gt; Board &gt; Board Manager…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จุดประสงค์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ผู้เข้าอบรมสามารถเขียน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ลงบน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Node32Lite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สามารถสร้างระบบนำมาใช้งานได้</a:t>
            </a:r>
            <a:endParaRPr lang="th-TH" dirty="0" smtClean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395536" y="3789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เอกสาร</a:t>
            </a:r>
            <a:r>
              <a:rPr lang="th-TH" sz="4800" b="1" dirty="0" err="1" smtClean="0">
                <a:latin typeface="CordiaUPC" pitchFamily="34" charset="-34"/>
                <a:ea typeface="+mj-ea"/>
                <a:cs typeface="CordiaUPC" pitchFamily="34" charset="-34"/>
              </a:rPr>
              <a:t>คอร์</a:t>
            </a: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สอบรมนี้ สามารถดาวน์โหลดได้ที่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7" name="ตัวยึดเนื้อหา 2"/>
          <p:cNvSpPr txBox="1">
            <a:spLocks/>
          </p:cNvSpPr>
          <p:nvPr/>
        </p:nvSpPr>
        <p:spPr>
          <a:xfrm>
            <a:off x="467544" y="4725144"/>
            <a:ext cx="8229600" cy="17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https://github.com/lamloei/present2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3728" y="5877272"/>
            <a:ext cx="5860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*** </a:t>
            </a:r>
            <a:r>
              <a:rPr lang="th-TH" sz="4000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สอบรมนี้เหมาะสมกับผู้เริ่มต้น ***</a:t>
            </a:r>
            <a:endParaRPr lang="th-TH" sz="40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0423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916832"/>
            <a:ext cx="7619048" cy="428571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53752"/>
            <a:ext cx="6264696" cy="1143000"/>
          </a:xfrm>
        </p:spPr>
        <p:txBody>
          <a:bodyPr>
            <a:normAutofit/>
          </a:bodyPr>
          <a:lstStyle/>
          <a:p>
            <a:pPr algn="l"/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Install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esp32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341784"/>
            <a:ext cx="56166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เสียบบอร์ด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Node32Lite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smtClean="0">
                <a:latin typeface="CordiaUPC" pitchFamily="34" charset="-34"/>
                <a:cs typeface="CordiaUPC" pitchFamily="34" charset="-34"/>
              </a:rPr>
              <a:t>Tools &gt; Board &gt; Node32s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เลือก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Port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9-02-25_0428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849325"/>
            <a:ext cx="8882984" cy="4748027"/>
          </a:xfrm>
          <a:prstGeom prst="rect">
            <a:avLst/>
          </a:prstGeom>
        </p:spPr>
      </p:pic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โฟลเดอร์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โค้ด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 \[YOUR_USER_NAME]\Documents\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โฟลเดอร์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C:\Program Files (x86)\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C:\Users\[YOUR_USER_NAME]\AppData\Local\Arduino15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หน้าจอ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6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060848"/>
            <a:ext cx="8712968" cy="4646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484784"/>
            <a:ext cx="316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เปิดโปรแกรม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เมนูลัด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2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700808"/>
            <a:ext cx="6525721" cy="1440160"/>
          </a:xfrm>
          <a:prstGeom prst="rect">
            <a:avLst/>
          </a:prstGeom>
        </p:spPr>
      </p:pic>
      <p:pic>
        <p:nvPicPr>
          <p:cNvPr id="5" name="รูปภาพ 4" descr="2017-11-24_1922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1700808"/>
            <a:ext cx="1584176" cy="1478568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9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88032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Verify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Upload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New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Open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Save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Serial Monitor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เมนูต่างๆ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3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4697" y="188640"/>
            <a:ext cx="1857143" cy="3047619"/>
          </a:xfrm>
          <a:prstGeom prst="rect">
            <a:avLst/>
          </a:prstGeom>
        </p:spPr>
      </p:pic>
      <p:pic>
        <p:nvPicPr>
          <p:cNvPr id="5" name="รูปภาพ 4" descr="2017-11-24_1833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4208" y="1484784"/>
            <a:ext cx="3200000" cy="4171429"/>
          </a:xfrm>
          <a:prstGeom prst="rect">
            <a:avLst/>
          </a:prstGeom>
        </p:spPr>
      </p:pic>
      <p:pic>
        <p:nvPicPr>
          <p:cNvPr id="6" name="รูปภาพ 5" descr="2017-11-24_1834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3162" y="188640"/>
            <a:ext cx="2533334" cy="1800000"/>
          </a:xfrm>
          <a:prstGeom prst="rect">
            <a:avLst/>
          </a:prstGeom>
        </p:spPr>
      </p:pic>
      <p:pic>
        <p:nvPicPr>
          <p:cNvPr id="7" name="รูปภาพ 6" descr="2017-11-24_18342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792" y="3356992"/>
            <a:ext cx="2619048" cy="3238095"/>
          </a:xfrm>
          <a:prstGeom prst="rect">
            <a:avLst/>
          </a:prstGeom>
        </p:spPr>
      </p:pic>
      <p:pic>
        <p:nvPicPr>
          <p:cNvPr id="8" name="รูปภาพ 7" descr="2017-11-24_183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210" y="3286571"/>
            <a:ext cx="2514286" cy="3571429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Sketch &gt; Include Library &gt; Manage Libraries…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18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619048" cy="428571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Board: &gt; Board Manager…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4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844824"/>
            <a:ext cx="7619048" cy="428571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Preferences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7-11-24_1916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124744"/>
            <a:ext cx="6408712" cy="5389936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6_1613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700808"/>
            <a:ext cx="6180953" cy="153333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2008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waiting for download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3284984"/>
            <a:ext cx="42578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เปิด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Monitor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ค้างไว้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ค้างไว้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.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..ขึ้นข้อความ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waiting for download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กดแล้วปล่อยปุ่ม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EN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กำหนดการ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28 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กพ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,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 1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,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2 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มีค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	พื้นฐาน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Node32Lite</a:t>
            </a: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BareMinimum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0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5105400" cy="2247900"/>
          </a:xfrm>
          <a:prstGeom prst="rect">
            <a:avLst/>
          </a:prstGeom>
        </p:spPr>
      </p:pic>
      <p:pic>
        <p:nvPicPr>
          <p:cNvPr id="7" name="รูปภาพ 6" descr="09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286250"/>
            <a:ext cx="337185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4293096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setup() {}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ทำงานครั้งเดียว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loop() {}  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ทำงานวนลูป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Active High Active Low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active high l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2776"/>
            <a:ext cx="6751169" cy="4484472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827584" y="3717032"/>
            <a:ext cx="734481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1043608" y="6273225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Active Low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จะใช้แหล่งจ่ายภายนอก ทำให้ไม่เป็นภาระของ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MCU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2235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809" y="1486142"/>
            <a:ext cx="6752381" cy="388571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LED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&amp; Resistor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Blink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340768"/>
            <a:ext cx="5095875" cy="2924175"/>
          </a:xfrm>
          <a:prstGeom prst="rect">
            <a:avLst/>
          </a:prstGeom>
        </p:spPr>
      </p:pic>
      <p:pic>
        <p:nvPicPr>
          <p:cNvPr id="6" name="รูปภาพ 5" descr="0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437112"/>
            <a:ext cx="5781675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1412776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LED_BUILTIN = 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429000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ลองเปลี่ยนค่า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delay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Upload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ดูความเปลี่ยนแปลง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0" name="รูปภาพ 9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332656"/>
            <a:ext cx="747300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Documents\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\esp32\variants\node32s\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pins_arduino.h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547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556792"/>
            <a:ext cx="5317872" cy="5040560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edcsoftwareFa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052736"/>
            <a:ext cx="8039100" cy="5400675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1835696" y="0"/>
            <a:ext cx="73083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File &gt; Examples &gt; ESP32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AnalogOut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LEDCSoftwareFade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125.jpg"/>
          <p:cNvPicPr>
            <a:picLocks noChangeAspect="1"/>
          </p:cNvPicPr>
          <p:nvPr/>
        </p:nvPicPr>
        <p:blipFill>
          <a:blip r:embed="rId2" cstate="print"/>
          <a:srcRect r="44679"/>
          <a:stretch>
            <a:fillRect/>
          </a:stretch>
        </p:blipFill>
        <p:spPr>
          <a:xfrm>
            <a:off x="2843808" y="188640"/>
            <a:ext cx="4752528" cy="457838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013176"/>
            <a:ext cx="781236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CordiaUPC" pitchFamily="34" charset="-34"/>
                <a:cs typeface="CordiaUPC" pitchFamily="34" charset="-34"/>
              </a:rPr>
              <a:t>#define LEDC_BASE_FREQ     15000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smtClean="0">
                <a:latin typeface="CordiaUPC" pitchFamily="34" charset="-34"/>
                <a:cs typeface="CordiaUPC" pitchFamily="34" charset="-34"/>
              </a:rPr>
              <a:t>#define LED_PIN            2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835696" y="0"/>
            <a:ext cx="73083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File &gt; Examples &gt;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02.Digital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BlinkWithoutDelay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pic>
        <p:nvPicPr>
          <p:cNvPr id="6" name="รูปภาพ 5" descr="2019-02-28_0014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171025"/>
            <a:ext cx="6878802" cy="54983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แบบฝึกหัดที่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2 – ลองต่อ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LED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ต่อ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LED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ที่ขาของ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Node32Lite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LED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สว่าง ดับ ตามลำดับ</a:t>
            </a: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Arduino-Cheat-Sheet_v0.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762407"/>
            <a:ext cx="7524328" cy="5330889"/>
          </a:xfrm>
          <a:prstGeom prst="rect">
            <a:avLst/>
          </a:prstGeom>
        </p:spPr>
      </p:pic>
      <p:sp>
        <p:nvSpPr>
          <p:cNvPr id="3" name="ชื่อเรื่อง 1"/>
          <p:cNvSpPr txBox="1">
            <a:spLocks/>
          </p:cNvSpPr>
          <p:nvPr/>
        </p:nvSpPr>
        <p:spPr>
          <a:xfrm>
            <a:off x="683568" y="5877272"/>
            <a:ext cx="781236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000" b="1" dirty="0" smtClean="0">
                <a:latin typeface="CordiaUPC" pitchFamily="34" charset="-34"/>
                <a:ea typeface="+mj-ea"/>
                <a:cs typeface="CordiaUPC" pitchFamily="34" charset="-34"/>
              </a:rPr>
              <a:t>https://forum.arduino.cc/index.php?topic=173843.0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อุปกรณ์ และเครื่องมือ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6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Node32Lite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Micro USB Cable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BreadBoard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830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Blue LED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R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esistor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Tact Switch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Volume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หรือ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otentiometer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SHT30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เซ็นเซอร์วัดอุณหภูมิความชื้น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สายต่อ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7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7429500" cy="2476500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02.Digital &gt; Button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611560" y="4077072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buttonPin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= 0;</a:t>
            </a:r>
          </a:p>
          <a:p>
            <a:pPr lvl="0">
              <a:spcBef>
                <a:spcPct val="0"/>
              </a:spcBef>
            </a:pP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ledPin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=  2; </a:t>
            </a:r>
            <a:endParaRPr kumimoji="0" lang="th-TH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611560" y="5373216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 smtClean="0">
                <a:latin typeface="CordiaUPC" pitchFamily="34" charset="-34"/>
                <a:ea typeface="+mj-ea"/>
                <a:cs typeface="CordiaUPC" pitchFamily="34" charset="-34"/>
              </a:rPr>
              <a:t>กดปุ่มไฟสว่าง ปล่อยปุ่มไฟดับ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ฝึกหัดที่ 3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 กดปุ่มไฟดับ ปล่อยปุ่มไฟ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สว่าง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กดปุ่มไฟดับ กดปุ่มไฟสว่าง กดปุ่มไฟดับ กดปุ่มไฟสว่าง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 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Serial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733256"/>
            <a:ext cx="3611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พิมพ์คำสั่ง</a:t>
            </a:r>
          </a:p>
          <a:p>
            <a:r>
              <a:rPr lang="th-TH" dirty="0" smtClean="0"/>
              <a:t>ปรับค่า </a:t>
            </a:r>
            <a:r>
              <a:rPr lang="en-US" dirty="0" smtClean="0"/>
              <a:t>Serial </a:t>
            </a:r>
            <a:r>
              <a:rPr lang="th-TH" dirty="0" smtClean="0"/>
              <a:t>115200 ให้ตรงกัน</a:t>
            </a:r>
            <a:endParaRPr lang="th-TH" dirty="0"/>
          </a:p>
        </p:txBody>
      </p:sp>
      <p:pic>
        <p:nvPicPr>
          <p:cNvPr id="7" name="รูปภาพ 6" descr="2017-11-24_2243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88640"/>
            <a:ext cx="4891013" cy="5832648"/>
          </a:xfrm>
          <a:prstGeom prst="rect">
            <a:avLst/>
          </a:prstGeom>
        </p:spPr>
      </p:pic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แบบฝึกหัดที่ 4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ให้แสดงที่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Serail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Monitor</a:t>
            </a: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</a:t>
            </a:r>
          </a:p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**</a:t>
            </a:r>
          </a:p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***</a:t>
            </a:r>
          </a:p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****</a:t>
            </a:r>
          </a:p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*****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pic>
        <p:nvPicPr>
          <p:cNvPr id="6" name="รูปภาพ 5" descr="2018-02-17_0954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4797152"/>
            <a:ext cx="3314286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Serial Plotter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2-17_1220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556792"/>
            <a:ext cx="5328591" cy="38999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4869160"/>
            <a:ext cx="3831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พิมพ์คำสั่ง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เมนู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Tools &gt; Serial Plotter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ปรับค่า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Serial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115200 ให้ตรงกัน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สรุปขั้นตอน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Examples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ปรับค่า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Upload Program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สังเกตความเปลี่ยนแปลง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ChipID</a:t>
            </a:r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GetChipID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219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556792"/>
            <a:ext cx="7371429" cy="4819048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91680" y="274638"/>
            <a:ext cx="699512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Touch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TouchRead</a:t>
            </a:r>
            <a:endParaRPr lang="th-TH" dirty="0"/>
          </a:p>
        </p:txBody>
      </p:sp>
      <p:pic>
        <p:nvPicPr>
          <p:cNvPr id="4" name="รูปภาพ 3" descr="2017-11-25_0030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204864"/>
            <a:ext cx="7380953" cy="4076191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DeepSleep</a:t>
            </a:r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TimerWakeUp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5_0023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556792"/>
            <a:ext cx="7095186" cy="4868766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 &gt; ESP32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HallSensor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228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23" y="1533762"/>
            <a:ext cx="7380953" cy="37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2888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CordiaUPC" pitchFamily="34" charset="-34"/>
                <a:cs typeface="CordiaUPC" pitchFamily="34" charset="-34"/>
              </a:rPr>
              <a:t>ปรับ </a:t>
            </a:r>
            <a:r>
              <a:rPr lang="en-US" sz="4400" dirty="0" smtClean="0">
                <a:latin typeface="CordiaUPC" pitchFamily="34" charset="-34"/>
                <a:cs typeface="CordiaUPC" pitchFamily="34" charset="-34"/>
              </a:rPr>
              <a:t>Serial 9600</a:t>
            </a:r>
            <a:endParaRPr lang="th-TH" sz="4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พื้นฐาน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tools_node32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420888"/>
            <a:ext cx="3999121" cy="4032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2492896"/>
            <a:ext cx="46570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 ต้องถอด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โฟม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ดำ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เสียบสาย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usb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บอร์ด แล้วต่อเข้าคอม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COM port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ของบอร์ด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ถ้ายังไม่ได้ติดตั้งโปรแกรมให้ข้ามไปติดตั้ง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ไปที่เมนู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Tools</a:t>
            </a:r>
          </a:p>
          <a:p>
            <a:pPr marL="514350" indent="-514350"/>
            <a:r>
              <a:rPr lang="th-TH" dirty="0" smtClean="0">
                <a:latin typeface="CordiaUPC" pitchFamily="34" charset="-34"/>
                <a:cs typeface="CordiaUPC" pitchFamily="34" charset="-34"/>
              </a:rPr>
              <a:t>*จะต้องเห็น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Board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กับ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Port</a:t>
            </a:r>
          </a:p>
          <a:p>
            <a:pPr marL="514350" indent="-514350"/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0" y="1412776"/>
            <a:ext cx="4499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Tools &gt; Board: “Node32s”</a:t>
            </a:r>
            <a:endParaRPr kumimoji="0" lang="th-TH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3968" y="6021288"/>
            <a:ext cx="44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* Node32Lite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ใช้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profile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เดียวกับ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Node32s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6_1558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7" y="1340769"/>
            <a:ext cx="4896543" cy="238408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7403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DigitalReadSerial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6_1556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3769614"/>
            <a:ext cx="4752528" cy="2997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2160" y="1412776"/>
            <a:ext cx="28392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pushButton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= 0;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3429000"/>
            <a:ext cx="2395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กดปุ่ม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BOOT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ดูความเปลี่ยนแปลง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83568" y="5661248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27584" y="6165304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pic>
        <p:nvPicPr>
          <p:cNvPr id="6" name="รูปภาพ 5" descr="2019-02-27_2322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047" y="2000428"/>
            <a:ext cx="5761905" cy="285714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7403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AnalogReadSerial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9-02-27_2212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7128792" cy="455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7744" y="5903893"/>
            <a:ext cx="4649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ต่อ </a:t>
            </a: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Volume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เข้ากับขา </a:t>
            </a: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A0 (io36)</a:t>
            </a:r>
            <a:endParaRPr lang="th-TH" sz="40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810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916832"/>
            <a:ext cx="8171429" cy="3857143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7403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EEPROM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eeprom_write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WiFiScan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2018-02-17_1428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772816"/>
            <a:ext cx="6276897" cy="2761905"/>
          </a:xfrm>
          <a:prstGeom prst="rect">
            <a:avLst/>
          </a:prstGeom>
        </p:spPr>
      </p:pic>
      <p:pic>
        <p:nvPicPr>
          <p:cNvPr id="8" name="รูปภาพ 7" descr="2018-02-17_14294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772816"/>
            <a:ext cx="6192688" cy="3971429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SoftAP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8-02-17_1829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916832"/>
            <a:ext cx="6685715" cy="3980953"/>
          </a:xfrm>
          <a:prstGeom prst="rect">
            <a:avLst/>
          </a:prstGeom>
        </p:spPr>
      </p:pic>
      <p:pic>
        <p:nvPicPr>
          <p:cNvPr id="5" name="รูปภาพ 4" descr="2018-02-17_18303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1339050"/>
            <a:ext cx="3000000" cy="5114286"/>
          </a:xfrm>
          <a:prstGeom prst="rect">
            <a:avLst/>
          </a:prstGeom>
        </p:spPr>
      </p:pic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2-17_1849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628800"/>
            <a:ext cx="6839610" cy="471506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WiFiMulti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SimpleWebServerWiFi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8-02-17_1450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7171429" cy="3514286"/>
          </a:xfrm>
          <a:prstGeom prst="rect">
            <a:avLst/>
          </a:prstGeom>
        </p:spPr>
      </p:pic>
      <p:pic>
        <p:nvPicPr>
          <p:cNvPr id="7" name="รูปภาพ 6" descr="2018-02-17_1452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229200"/>
            <a:ext cx="3838096" cy="1438095"/>
          </a:xfrm>
          <a:prstGeom prst="rect">
            <a:avLst/>
          </a:prstGeom>
        </p:spPr>
      </p:pic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907704" y="188640"/>
            <a:ext cx="6120680" cy="64807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ปรับ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const char*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ssid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 = 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lamloeiWIFI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";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const char* password = "123456789";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pinMode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OUTPUT);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/*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WiFi.status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() == WL_NO_SHIELD)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Serial.println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shield not present");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while (true);       // don't continue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String fv =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WiFi.firmwareVersion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if (fv != "1.1.0")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Serial.println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("Please upgrade the firmware");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*/</a:t>
            </a:r>
            <a:endParaRPr lang="th-TH" sz="24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547664" y="1412776"/>
            <a:ext cx="741682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client.print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("Click &lt;a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href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=\"/H\"&gt;here&lt;/a&gt; turn the LED on pin 2 on&lt;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&gt;");</a:t>
            </a:r>
          </a:p>
          <a:p>
            <a:pPr>
              <a:buNone/>
            </a:pP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client.print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("Click &lt;a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href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=\"/L\"&gt;here&lt;/a&gt; turn the LED on pin 2 off&lt;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&gt;");</a:t>
            </a:r>
          </a:p>
          <a:p>
            <a:pPr>
              <a:buNone/>
            </a:pP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("GET /H"))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LOW);               // GET /H turns the LED on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}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("GET /L")) {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(2, HIGH);                // GET /L turns the LED off</a:t>
            </a:r>
          </a:p>
          <a:p>
            <a:pPr>
              <a:buNone/>
            </a:pP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}</a:t>
            </a:r>
            <a:endParaRPr lang="th-TH" sz="2400" b="1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sz="2400" dirty="0"/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espressi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8676456" cy="425624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https://espressif.com/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6_0008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628800"/>
            <a:ext cx="8196690" cy="460718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792088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NetBIOS &gt; ESP_NBNST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4" name="รูปภาพ 13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 descr="2018-02-17_1421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000" y="1489819"/>
            <a:ext cx="7000000" cy="4171429"/>
          </a:xfrm>
          <a:prstGeom prst="rect">
            <a:avLst/>
          </a:prstGeom>
        </p:spPr>
      </p:pic>
      <p:pic>
        <p:nvPicPr>
          <p:cNvPr id="5" name="รูปภาพ 4" descr="18336881_1927361610876754_1511387468_n.jpg"/>
          <p:cNvPicPr>
            <a:picLocks noChangeAspect="1"/>
          </p:cNvPicPr>
          <p:nvPr/>
        </p:nvPicPr>
        <p:blipFill>
          <a:blip r:embed="rId3" cstate="print"/>
          <a:srcRect b="21509"/>
          <a:stretch>
            <a:fillRect/>
          </a:stretch>
        </p:blipFill>
        <p:spPr>
          <a:xfrm>
            <a:off x="6012160" y="2060848"/>
            <a:ext cx="2941425" cy="4104456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596336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SimpleBLE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SimpleBleDevice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5_2337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425322" cy="393615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BluetoothSerial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SerialToSerialBT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467544" y="5517232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CordiaUPC" pitchFamily="34" charset="-34"/>
                <a:ea typeface="+mj-ea"/>
                <a:cs typeface="CordiaUPC" pitchFamily="34" charset="-34"/>
              </a:rPr>
              <a:t>-Upload </a:t>
            </a:r>
            <a:r>
              <a:rPr lang="th-TH" sz="4400" noProof="0" dirty="0" smtClean="0">
                <a:latin typeface="CordiaUPC" pitchFamily="34" charset="-34"/>
                <a:ea typeface="+mj-ea"/>
                <a:cs typeface="CordiaUPC" pitchFamily="34" charset="-34"/>
              </a:rPr>
              <a:t>เสร็จให้กดปุ่ม </a:t>
            </a:r>
            <a:r>
              <a:rPr lang="en-US" sz="4400" noProof="0" dirty="0" smtClean="0">
                <a:latin typeface="CordiaUPC" pitchFamily="34" charset="-34"/>
                <a:ea typeface="+mj-ea"/>
                <a:cs typeface="CordiaUPC" pitchFamily="34" charset="-34"/>
              </a:rPr>
              <a:t>EN </a:t>
            </a:r>
            <a:r>
              <a:rPr lang="th-TH" sz="4400" noProof="0" dirty="0" smtClean="0">
                <a:latin typeface="CordiaUPC" pitchFamily="34" charset="-34"/>
                <a:ea typeface="+mj-ea"/>
                <a:cs typeface="CordiaUPC" pitchFamily="34" charset="-34"/>
              </a:rPr>
              <a:t>1 </a:t>
            </a:r>
            <a:r>
              <a:rPr lang="th-TH" sz="4400" noProof="0" dirty="0" smtClean="0">
                <a:latin typeface="CordiaUPC" pitchFamily="34" charset="-34"/>
                <a:ea typeface="+mj-ea"/>
                <a:cs typeface="CordiaUPC" pitchFamily="34" charset="-34"/>
              </a:rPr>
              <a:t>ครั้ง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โหลดโปรแกรม</a:t>
            </a:r>
            <a:r>
              <a:rPr kumimoji="0" lang="th-TH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kumimoji="0" lang="en-US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Android </a:t>
            </a:r>
            <a:r>
              <a:rPr lang="en-US" sz="4400" dirty="0" smtClean="0">
                <a:latin typeface="CordiaUPC" pitchFamily="34" charset="-34"/>
                <a:ea typeface="+mj-ea"/>
                <a:cs typeface="CordiaUPC" pitchFamily="34" charset="-34"/>
              </a:rPr>
              <a:t>Bluetooth</a:t>
            </a:r>
            <a:r>
              <a:rPr lang="th-TH" sz="44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4400" dirty="0" smtClean="0">
                <a:latin typeface="CordiaUPC" pitchFamily="34" charset="-34"/>
                <a:ea typeface="+mj-ea"/>
                <a:cs typeface="CordiaUPC" pitchFamily="34" charset="-34"/>
              </a:rPr>
              <a:t>Serial </a:t>
            </a:r>
            <a:r>
              <a:rPr lang="th-TH" sz="4400" dirty="0" smtClean="0">
                <a:latin typeface="CordiaUPC" pitchFamily="34" charset="-34"/>
                <a:ea typeface="+mj-ea"/>
                <a:cs typeface="CordiaUPC" pitchFamily="34" charset="-34"/>
              </a:rPr>
              <a:t>ที่มือถือ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Code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7-11-25_1241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372285"/>
            <a:ext cx="8552382" cy="448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34" y="1268760"/>
            <a:ext cx="7879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ไปที่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https://playground.arduino.cc/Main/I2cScanner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Get Code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8" name="รูปภาพ 7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Node32Lite	SHT30</a:t>
            </a:r>
          </a:p>
          <a:p>
            <a:pPr marL="514350" indent="-514350">
              <a:buAutoNum type="arabicPeriod"/>
            </a:pPr>
            <a:r>
              <a:rPr lang="en-US" dirty="0" smtClean="0"/>
              <a:t>GND		</a:t>
            </a:r>
            <a:r>
              <a:rPr lang="en-US" dirty="0" err="1" smtClean="0"/>
              <a:t>GND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3V3		</a:t>
            </a:r>
            <a:r>
              <a:rPr lang="en-US" dirty="0" err="1" smtClean="0"/>
              <a:t>3V3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IO22		D1</a:t>
            </a:r>
          </a:p>
          <a:p>
            <a:pPr marL="514350" indent="-514350">
              <a:buAutoNum type="arabicPeriod"/>
            </a:pPr>
            <a:r>
              <a:rPr lang="en-US" dirty="0" smtClean="0"/>
              <a:t>IO21		D2</a:t>
            </a:r>
            <a:endParaRPr lang="th-TH" dirty="0"/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ต่อ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SHT30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เข้ากับ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Node32Lite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แสดง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Address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ของ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SHT30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ที่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0x45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9-02-27_2229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047" y="1462333"/>
            <a:ext cx="7961905" cy="3933334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อ่านค่า อุณหภูมิ ความชื้น เพิ่ม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library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9-02-27_2238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916832"/>
            <a:ext cx="6851816" cy="3024336"/>
          </a:xfrm>
          <a:prstGeom prst="rect">
            <a:avLst/>
          </a:prstGeo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323528" y="1124744"/>
            <a:ext cx="6336704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Sketch &gt; Include Library &gt; Manage Libraries…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23528" y="1124744"/>
            <a:ext cx="6336704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noProof="0" dirty="0" smtClean="0">
                <a:latin typeface="CordiaUPC" pitchFamily="34" charset="-34"/>
                <a:ea typeface="+mj-ea"/>
                <a:cs typeface="CordiaUPC" pitchFamily="34" charset="-34"/>
              </a:rPr>
              <a:t>พิมพ์ </a:t>
            </a:r>
            <a:r>
              <a:rPr lang="en-US" sz="3200" noProof="0" dirty="0" smtClean="0">
                <a:latin typeface="CordiaUPC" pitchFamily="34" charset="-34"/>
                <a:ea typeface="+mj-ea"/>
                <a:cs typeface="CordiaUPC" pitchFamily="34" charset="-34"/>
              </a:rPr>
              <a:t>SHT30 </a:t>
            </a:r>
            <a:r>
              <a:rPr lang="th-TH" sz="3200" noProof="0" dirty="0" smtClean="0">
                <a:latin typeface="CordiaUPC" pitchFamily="34" charset="-34"/>
                <a:ea typeface="+mj-ea"/>
                <a:cs typeface="CordiaUPC" pitchFamily="34" charset="-34"/>
              </a:rPr>
              <a:t>ในช่อง </a:t>
            </a:r>
            <a:r>
              <a:rPr lang="en-US" sz="3200" noProof="0" dirty="0" smtClean="0">
                <a:latin typeface="CordiaUPC" pitchFamily="34" charset="-34"/>
                <a:ea typeface="+mj-ea"/>
                <a:cs typeface="CordiaUPC" pitchFamily="34" charset="-34"/>
              </a:rPr>
              <a:t>Search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Install </a:t>
            </a:r>
            <a:r>
              <a:rPr kumimoji="0" lang="en-US" sz="3200" b="0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ClosedCube</a:t>
            </a: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SHT31D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5" name="รูปภาพ 4" descr="2019-02-27_2241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060848"/>
            <a:ext cx="7619048" cy="4285715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9-02-27_2247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7657143" cy="4771429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632848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ClosedCube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SHT31D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periodicmode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แบบฝึกหัดที่ 5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6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ให้เลือกตัวอย่าง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แล้วอธิบาย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ESP8266-Modu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0175" y="257175"/>
            <a:ext cx="6343650" cy="6343650"/>
          </a:xfrm>
          <a:prstGeom prst="rect">
            <a:avLst/>
          </a:prstGeom>
        </p:spPr>
      </p:pic>
      <p:pic>
        <p:nvPicPr>
          <p:cNvPr id="3" name="รูปภาพ 2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แบบฝึกหัดที่ 6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6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สร้างระบบด้วย 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เซ็นเซอร์  (ค่ากายภาพ เป็นตัวเลข) 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LED (Digital Output) 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Tact Switch (Digital Input)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Volume (Analog Input)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949280"/>
            <a:ext cx="769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https://www.facebook.com/lamloeicom</a:t>
            </a:r>
            <a:endParaRPr lang="th-TH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1-10_2251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8144" y="4149080"/>
            <a:ext cx="2376264" cy="1863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20688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CordiaUPC" pitchFamily="34" charset="-34"/>
                <a:cs typeface="CordiaUPC" pitchFamily="34" charset="-34"/>
              </a:rPr>
              <a:t>โมดูล 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ESP-32s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7-01-10_2253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124744"/>
            <a:ext cx="3240360" cy="4556757"/>
          </a:xfrm>
          <a:prstGeom prst="rect">
            <a:avLst/>
          </a:prstGeom>
        </p:spPr>
      </p:pic>
      <p:pic>
        <p:nvPicPr>
          <p:cNvPr id="7" name="รูปภาพ 6" descr="2017-01-12_2011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1196752"/>
            <a:ext cx="2670134" cy="2016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6096" y="3429000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CordiaUPC" pitchFamily="34" charset="-34"/>
                <a:cs typeface="CordiaUPC" pitchFamily="34" charset="-34"/>
              </a:rPr>
              <a:t>โมดูล 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ESP-WROOM32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6093296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esp8266 &gt; esp8285 &gt; esp32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11" name="รูปภาพ 10" descr="lamloei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1028</Words>
  <Application>Microsoft Office PowerPoint</Application>
  <PresentationFormat>นำเสนอทางหน้าจอ (4:3)</PresentationFormat>
  <Paragraphs>217</Paragraphs>
  <Slides>81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81</vt:i4>
      </vt:variant>
    </vt:vector>
  </HeadingPairs>
  <TitlesOfParts>
    <vt:vector size="82" baseType="lpstr">
      <vt:lpstr>ชุดรูปแบบของ Office</vt:lpstr>
      <vt:lpstr>ภาพนิ่ง 1</vt:lpstr>
      <vt:lpstr>คอร์สอบรม Node32Lite Arduino IDE Basic ขั้นพื้นฐาน</vt:lpstr>
      <vt:lpstr>จุดประสงค์</vt:lpstr>
      <vt:lpstr>กำหนดการ</vt:lpstr>
      <vt:lpstr>อุปกรณ์ และเครื่องมือ</vt:lpstr>
      <vt:lpstr>พื้นฐาน</vt:lpstr>
      <vt:lpstr>https://espressif.com/</vt:lpstr>
      <vt:lpstr>ภาพนิ่ง 8</vt:lpstr>
      <vt:lpstr>ภาพนิ่ง 9</vt:lpstr>
      <vt:lpstr>https://randomnerdtutorials.com/esp32-pinout-reference-gpios/</vt:lpstr>
      <vt:lpstr>ESP32-DevKitC</vt:lpstr>
      <vt:lpstr>100 million</vt:lpstr>
      <vt:lpstr>longevity commitment</vt:lpstr>
      <vt:lpstr>https://github.com/espressif/arduino-esp32</vt:lpstr>
      <vt:lpstr>Node32Lite</vt:lpstr>
      <vt:lpstr>Node32Lite</vt:lpstr>
      <vt:lpstr>Node32Lite Pinout</vt:lpstr>
      <vt:lpstr>Reverse Pin</vt:lpstr>
      <vt:lpstr>Node32Lite Schematic</vt:lpstr>
      <vt:lpstr>Node32Lite Gerber</vt:lpstr>
      <vt:lpstr>Node32Lite Gerber Panel</vt:lpstr>
      <vt:lpstr>Node32 Family</vt:lpstr>
      <vt:lpstr>เปลี่ยน ค่ากายภาพ &gt; ตัวเลข &gt; สร้างกราฟ อีเมล แจ้งเตือน วิเคราะห์ ผ่านมือถือ</vt:lpstr>
      <vt:lpstr>Smart System</vt:lpstr>
      <vt:lpstr>แบบฝึกหัดที่ 1 - Smart System</vt:lpstr>
      <vt:lpstr>ดาวน์โหลดและติดตั้งไฟล์ที่ https://www.arduino.cc/en/Main/Software</vt:lpstr>
      <vt:lpstr>Arduino IDE</vt:lpstr>
      <vt:lpstr>File &gt; Preferences https://dl.espressif.com/dl/package_esp32_index.json</vt:lpstr>
      <vt:lpstr>Tools &gt; Board &gt; Board Manager…</vt:lpstr>
      <vt:lpstr>คลิก Install ที่ esp32</vt:lpstr>
      <vt:lpstr>เสียบบอร์ด Node32Lite Tools &gt; Board &gt; Node32s เลือก Port</vt:lpstr>
      <vt:lpstr>โฟลเดอร์</vt:lpstr>
      <vt:lpstr>หน้าจอ Arduino IDE</vt:lpstr>
      <vt:lpstr>เมนูลัด</vt:lpstr>
      <vt:lpstr>เมนูต่างๆ</vt:lpstr>
      <vt:lpstr>Sketch &gt; Include Library &gt; Manage Libraries…</vt:lpstr>
      <vt:lpstr>Tools &gt; Board: &gt; Board Manager…</vt:lpstr>
      <vt:lpstr>File &gt; Preferences</vt:lpstr>
      <vt:lpstr>waiting for download</vt:lpstr>
      <vt:lpstr>File &gt; Examples &gt; 01.Basics &gt; BareMinimum</vt:lpstr>
      <vt:lpstr>Active High Active Low</vt:lpstr>
      <vt:lpstr>LED &amp; Resistor</vt:lpstr>
      <vt:lpstr>File &gt; Examples &gt; 01.Basics &gt; Blink</vt:lpstr>
      <vt:lpstr>Documents\Arduino\hardware\espressif\esp32\variants\node32s\pins_arduino.h</vt:lpstr>
      <vt:lpstr>ภาพนิ่ง 45</vt:lpstr>
      <vt:lpstr>#define LEDC_BASE_FREQ     15000 #define LED_PIN            2</vt:lpstr>
      <vt:lpstr>ภาพนิ่ง 47</vt:lpstr>
      <vt:lpstr>แบบฝึกหัดที่ 2 – ลองต่อ LED</vt:lpstr>
      <vt:lpstr>ภาพนิ่ง 49</vt:lpstr>
      <vt:lpstr>File &gt; Examples &gt; 02.Digital &gt; Button</vt:lpstr>
      <vt:lpstr>แบบฝึกหัดที่ 3</vt:lpstr>
      <vt:lpstr>Serial</vt:lpstr>
      <vt:lpstr>แบบฝึกหัดที่ 4</vt:lpstr>
      <vt:lpstr>Tools &gt; Serial Plotter</vt:lpstr>
      <vt:lpstr>สรุปขั้นตอน</vt:lpstr>
      <vt:lpstr>File &gt; Examples &gt; ESP32 &gt; ChipID &gt; GetChipID</vt:lpstr>
      <vt:lpstr>File &gt; Examples &gt; ESP32 &gt; Touch &gt; TouchRead</vt:lpstr>
      <vt:lpstr>File &gt; Examples &gt; ESP32 &gt; DeepSleep &gt; TimerWakeUp</vt:lpstr>
      <vt:lpstr>File &gt; Example &gt; ESP32 &gt; HallSensor</vt:lpstr>
      <vt:lpstr>File &gt; Examples &gt; 01.Basics &gt; DigitalReadSerial</vt:lpstr>
      <vt:lpstr>Volume</vt:lpstr>
      <vt:lpstr>File &gt; Examples &gt; 01.Basics &gt; AnalogReadSerial</vt:lpstr>
      <vt:lpstr>File &gt; Examples &gt; EEPROM &gt; eeprom_write</vt:lpstr>
      <vt:lpstr>File &gt; Examples &gt; WiFi &gt; WiFiScan</vt:lpstr>
      <vt:lpstr>Node32Pico SoftAP</vt:lpstr>
      <vt:lpstr>File &gt; Examples &gt; WiFi &gt; WiFiMulti</vt:lpstr>
      <vt:lpstr>File &gt; Examples &gt; WiFi &gt; SimpleWebServerWiFi</vt:lpstr>
      <vt:lpstr>ภาพนิ่ง 68</vt:lpstr>
      <vt:lpstr>ภาพนิ่ง 69</vt:lpstr>
      <vt:lpstr>File &gt; Examples &gt; NetBIOS &gt; ESP_NBNST</vt:lpstr>
      <vt:lpstr>File &gt; Examples &gt; SimpleBLE &gt; SimpleBleDevice</vt:lpstr>
      <vt:lpstr>File &gt; Examples &gt; BluetoothSerial &gt; SerialToSerialBT</vt:lpstr>
      <vt:lpstr>เพิ่ม Code จากภายนอก</vt:lpstr>
      <vt:lpstr>ต่อ SHT30 เข้ากับ Node32Lite</vt:lpstr>
      <vt:lpstr>แสดง Address ของ SHT30 ที่ 0x45</vt:lpstr>
      <vt:lpstr>อ่านค่า อุณหภูมิ ความชื้น เพิ่ม library</vt:lpstr>
      <vt:lpstr>ภาพนิ่ง 77</vt:lpstr>
      <vt:lpstr>File &gt; Examples &gt; ClosedCube SHT31D &gt; periodicmode</vt:lpstr>
      <vt:lpstr>แบบฝึกหัดที่ 5</vt:lpstr>
      <vt:lpstr>แบบฝึกหัดที่ 6</vt:lpstr>
      <vt:lpstr>ภาพนิ่ง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admin</dc:creator>
  <cp:lastModifiedBy>admin</cp:lastModifiedBy>
  <cp:revision>78</cp:revision>
  <dcterms:created xsi:type="dcterms:W3CDTF">2019-02-24T17:05:22Z</dcterms:created>
  <dcterms:modified xsi:type="dcterms:W3CDTF">2019-02-27T17:34:19Z</dcterms:modified>
</cp:coreProperties>
</file>